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77" r:id="rId6"/>
    <p:sldId id="278" r:id="rId7"/>
    <p:sldId id="279"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C3B151-32D7-47B3-B95A-F81EE6418087}"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303144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3B151-32D7-47B3-B95A-F81EE6418087}"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142638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3B151-32D7-47B3-B95A-F81EE6418087}"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64291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3B151-32D7-47B3-B95A-F81EE6418087}"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4775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C3B151-32D7-47B3-B95A-F81EE6418087}"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18908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C3B151-32D7-47B3-B95A-F81EE6418087}"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70533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C3B151-32D7-47B3-B95A-F81EE6418087}" type="datetimeFigureOut">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358161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C3B151-32D7-47B3-B95A-F81EE6418087}" type="datetimeFigureOut">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95114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3B151-32D7-47B3-B95A-F81EE6418087}" type="datetimeFigureOut">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9861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3B151-32D7-47B3-B95A-F81EE6418087}"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319702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3B151-32D7-47B3-B95A-F81EE6418087}"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5F07E-22B9-453C-B57A-9FEE281BDFBF}" type="slidenum">
              <a:rPr lang="en-US" smtClean="0"/>
              <a:t>‹#›</a:t>
            </a:fld>
            <a:endParaRPr lang="en-US"/>
          </a:p>
        </p:txBody>
      </p:sp>
    </p:spTree>
    <p:extLst>
      <p:ext uri="{BB962C8B-B14F-4D97-AF65-F5344CB8AC3E}">
        <p14:creationId xmlns:p14="http://schemas.microsoft.com/office/powerpoint/2010/main" val="24444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B151-32D7-47B3-B95A-F81EE6418087}" type="datetimeFigureOut">
              <a:rPr lang="en-US" smtClean="0"/>
              <a:t>10/8/2018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5F07E-22B9-453C-B57A-9FEE281BDFBF}" type="slidenum">
              <a:rPr lang="en-US" smtClean="0"/>
              <a:t>‹#›</a:t>
            </a:fld>
            <a:endParaRPr lang="en-US"/>
          </a:p>
        </p:txBody>
      </p:sp>
    </p:spTree>
    <p:extLst>
      <p:ext uri="{BB962C8B-B14F-4D97-AF65-F5344CB8AC3E}">
        <p14:creationId xmlns:p14="http://schemas.microsoft.com/office/powerpoint/2010/main" val="409268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 6</a:t>
            </a:r>
            <a:endParaRPr lang="en-US" dirty="0"/>
          </a:p>
        </p:txBody>
      </p:sp>
      <p:sp>
        <p:nvSpPr>
          <p:cNvPr id="3" name="Subtitle 2"/>
          <p:cNvSpPr>
            <a:spLocks noGrp="1"/>
          </p:cNvSpPr>
          <p:nvPr>
            <p:ph type="subTitle" idx="1"/>
          </p:nvPr>
        </p:nvSpPr>
        <p:spPr/>
        <p:txBody>
          <a:bodyPr/>
          <a:lstStyle/>
          <a:p>
            <a:r>
              <a:rPr lang="en-US" dirty="0" smtClean="0"/>
              <a:t>Green Algae and Seedless Plant Diversity</a:t>
            </a:r>
            <a:endParaRPr lang="en-US" dirty="0"/>
          </a:p>
        </p:txBody>
      </p:sp>
    </p:spTree>
    <p:extLst>
      <p:ext uri="{BB962C8B-B14F-4D97-AF65-F5344CB8AC3E}">
        <p14:creationId xmlns:p14="http://schemas.microsoft.com/office/powerpoint/2010/main" val="399712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Moss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447800"/>
            <a:ext cx="6324600" cy="4743450"/>
          </a:xfrm>
          <a:prstGeom prst="rect">
            <a:avLst/>
          </a:prstGeom>
        </p:spPr>
      </p:pic>
    </p:spTree>
    <p:extLst>
      <p:ext uri="{BB962C8B-B14F-4D97-AF65-F5344CB8AC3E}">
        <p14:creationId xmlns:p14="http://schemas.microsoft.com/office/powerpoint/2010/main" val="47986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Moss Gametophyte and Sporophyte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371600"/>
            <a:ext cx="6781800" cy="5086350"/>
          </a:xfrm>
          <a:prstGeom prst="rect">
            <a:avLst/>
          </a:prstGeom>
        </p:spPr>
      </p:pic>
    </p:spTree>
    <p:extLst>
      <p:ext uri="{BB962C8B-B14F-4D97-AF65-F5344CB8AC3E}">
        <p14:creationId xmlns:p14="http://schemas.microsoft.com/office/powerpoint/2010/main" val="223304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 Male Gametophyte 40X</a:t>
            </a:r>
            <a:endParaRPr lang="en-US" dirty="0"/>
          </a:p>
        </p:txBody>
      </p:sp>
      <p:pic>
        <p:nvPicPr>
          <p:cNvPr id="4098" name="Picture 2" descr="C:\Users\djokine\Documents\111-112 Manual\website 111\Seedless Plants\Moss antheridia.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2" t="901" r="1501" b="1500"/>
          <a:stretch/>
        </p:blipFill>
        <p:spPr bwMode="auto">
          <a:xfrm>
            <a:off x="1447800" y="1524000"/>
            <a:ext cx="6172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3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 Antheridia 100X</a:t>
            </a:r>
            <a:endParaRPr lang="en-US" dirty="0"/>
          </a:p>
        </p:txBody>
      </p:sp>
      <p:pic>
        <p:nvPicPr>
          <p:cNvPr id="5122" name="Picture 2" descr="C:\Users\djokine\Documents\111-112 Manual\website 111\Seedless Plants\Moss Antheridia 100X.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3" t="1429" r="1714" b="1429"/>
          <a:stretch/>
        </p:blipFill>
        <p:spPr bwMode="auto">
          <a:xfrm>
            <a:off x="1371600" y="1371600"/>
            <a:ext cx="6477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8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 Female Gametophyte</a:t>
            </a:r>
            <a:endParaRPr lang="en-US" dirty="0"/>
          </a:p>
        </p:txBody>
      </p:sp>
      <p:pic>
        <p:nvPicPr>
          <p:cNvPr id="6146" name="Picture 2" descr="C:\Users\djokine\Documents\111-112 Manual\website 111\Seedless Plants\Moss Archegonia 4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64" t="1429" r="1593" b="1429"/>
          <a:stretch/>
        </p:blipFill>
        <p:spPr bwMode="auto">
          <a:xfrm>
            <a:off x="1371600" y="1371600"/>
            <a:ext cx="6477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77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 Archegonia</a:t>
            </a:r>
            <a:endParaRPr lang="en-US" dirty="0"/>
          </a:p>
        </p:txBody>
      </p:sp>
      <p:pic>
        <p:nvPicPr>
          <p:cNvPr id="7170" name="Picture 2" descr="C:\Users\djokine\Documents\111-112 Manual\website 111\Seedless Plants\Moss archegonia 100X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33" t="2182" r="1416" b="1502"/>
          <a:stretch/>
        </p:blipFill>
        <p:spPr bwMode="auto">
          <a:xfrm>
            <a:off x="1219200" y="1295400"/>
            <a:ext cx="6553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3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Moss Capsule</a:t>
            </a:r>
            <a:endParaRPr lang="en-US" dirty="0"/>
          </a:p>
        </p:txBody>
      </p:sp>
      <p:pic>
        <p:nvPicPr>
          <p:cNvPr id="8194" name="Picture 2" descr="C:\Users\djokine\Documents\111-112 Manual\website 111\Seedless Plants\Moss capsule 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87" t="1449" r="1087" b="1449"/>
          <a:stretch/>
        </p:blipFill>
        <p:spPr bwMode="auto">
          <a:xfrm>
            <a:off x="1143000" y="1447800"/>
            <a:ext cx="6858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42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 Sporophyte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447800"/>
            <a:ext cx="6781800" cy="5086350"/>
          </a:xfrm>
          <a:prstGeom prst="rect">
            <a:avLst/>
          </a:prstGeom>
        </p:spPr>
      </p:pic>
    </p:spTree>
    <p:extLst>
      <p:ext uri="{BB962C8B-B14F-4D97-AF65-F5344CB8AC3E}">
        <p14:creationId xmlns:p14="http://schemas.microsoft.com/office/powerpoint/2010/main" val="162946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 </a:t>
            </a:r>
            <a:r>
              <a:rPr lang="en-US" dirty="0" err="1" smtClean="0"/>
              <a:t>Sorus</a:t>
            </a:r>
            <a:endParaRPr lang="en-US" dirty="0"/>
          </a:p>
        </p:txBody>
      </p:sp>
      <p:pic>
        <p:nvPicPr>
          <p:cNvPr id="1026" name="Picture 2" descr="http://www.luc.edu/biology/111/fernsorusl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5067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2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 </a:t>
            </a:r>
            <a:r>
              <a:rPr lang="en-US" dirty="0" err="1" smtClean="0"/>
              <a:t>Sorus</a:t>
            </a:r>
            <a:r>
              <a:rPr lang="en-US" dirty="0" smtClean="0"/>
              <a:t> cross section 100X</a:t>
            </a:r>
            <a:endParaRPr lang="en-US" dirty="0"/>
          </a:p>
        </p:txBody>
      </p:sp>
      <p:pic>
        <p:nvPicPr>
          <p:cNvPr id="9218" name="Picture 2" descr="C:\Users\djokine\Documents\111-112 Manual\website 111\Seedless Plants\Fern sorus 4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162" t="1453" r="1162" b="1163"/>
          <a:stretch/>
        </p:blipFill>
        <p:spPr bwMode="auto">
          <a:xfrm>
            <a:off x="1371600" y="1371600"/>
            <a:ext cx="6400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61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normAutofit/>
          </a:bodyPr>
          <a:lstStyle/>
          <a:p>
            <a:pPr algn="l"/>
            <a:r>
              <a:rPr lang="en-US" sz="2000" dirty="0"/>
              <a:t>Labs 6 and 7 follow the evolutionary relationships among members of the </a:t>
            </a:r>
            <a:r>
              <a:rPr lang="en-US" sz="2000" dirty="0" smtClean="0"/>
              <a:t>Plant Kingdom, including their algal relatives. </a:t>
            </a:r>
            <a:r>
              <a:rPr lang="en-US" sz="2000" dirty="0"/>
              <a:t>Lab 6 examines the </a:t>
            </a:r>
            <a:r>
              <a:rPr lang="en-US" sz="2000" dirty="0" smtClean="0"/>
              <a:t>plants that do not produce seeds. </a:t>
            </a:r>
            <a:r>
              <a:rPr lang="en-US" sz="2000" dirty="0"/>
              <a:t>You should be able to classify these specimens into their respective phyla. As you look at these specimens and identify </a:t>
            </a:r>
            <a:r>
              <a:rPr lang="en-US" sz="2000" dirty="0" smtClean="0"/>
              <a:t>their parts, </a:t>
            </a:r>
            <a:r>
              <a:rPr lang="en-US" sz="2000" dirty="0"/>
              <a:t>keep in mind the basic pattern of the alternation of generations and the changes that have occurred to allow plants to live on land. For example, </a:t>
            </a:r>
            <a:r>
              <a:rPr lang="en-US" sz="2000" dirty="0" smtClean="0"/>
              <a:t>in addition to identifying structure and function, ask yourself questions such as, </a:t>
            </a:r>
            <a:r>
              <a:rPr lang="en-US" sz="2000" dirty="0"/>
              <a:t>"Is this structure part of a sporophyte or a gametophyte</a:t>
            </a:r>
            <a:r>
              <a:rPr lang="en-US" sz="2000" dirty="0" smtClean="0"/>
              <a:t>?“, “Are the cells haploid or diploid?” </a:t>
            </a:r>
            <a:r>
              <a:rPr lang="en-US" sz="2000" dirty="0"/>
              <a:t>and "Are any of these structures adaptations to living on land?" </a:t>
            </a:r>
          </a:p>
        </p:txBody>
      </p:sp>
    </p:spTree>
    <p:extLst>
      <p:ext uri="{BB962C8B-B14F-4D97-AF65-F5344CB8AC3E}">
        <p14:creationId xmlns:p14="http://schemas.microsoft.com/office/powerpoint/2010/main" val="174462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 </a:t>
            </a:r>
            <a:r>
              <a:rPr lang="en-US" dirty="0" err="1" smtClean="0"/>
              <a:t>Sorus</a:t>
            </a:r>
            <a:r>
              <a:rPr lang="en-US" dirty="0" smtClean="0"/>
              <a:t> cross section 40X</a:t>
            </a:r>
            <a:endParaRPr lang="en-US" dirty="0"/>
          </a:p>
        </p:txBody>
      </p:sp>
      <p:pic>
        <p:nvPicPr>
          <p:cNvPr id="10242" name="Picture 2" descr="C:\Users\djokine\Documents\111-112 Manual\website 111\Seedless Plants\Fern sorus 100X.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170" t="1462" r="1755" b="2047"/>
          <a:stretch/>
        </p:blipFill>
        <p:spPr bwMode="auto">
          <a:xfrm>
            <a:off x="1371600" y="1371600"/>
            <a:ext cx="6324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13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 Gametophyte 40X</a:t>
            </a:r>
            <a:endParaRPr lang="en-US" dirty="0"/>
          </a:p>
        </p:txBody>
      </p:sp>
      <p:pic>
        <p:nvPicPr>
          <p:cNvPr id="11266" name="Picture 2" descr="C:\Users\djokine\Documents\111-112 Manual\website 111\Seedless Plants\Fern gametophyte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209" t="1511" r="2114" b="1813"/>
          <a:stretch/>
        </p:blipFill>
        <p:spPr bwMode="auto">
          <a:xfrm>
            <a:off x="1447800" y="1600200"/>
            <a:ext cx="6096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04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 Gametophyte 100X</a:t>
            </a:r>
            <a:endParaRPr lang="en-US" dirty="0"/>
          </a:p>
        </p:txBody>
      </p:sp>
      <p:pic>
        <p:nvPicPr>
          <p:cNvPr id="12290" name="Picture 2" descr="C:\Users\djokine\Documents\111-112 Manual\website 111\Seedless Plants\fern archegonium.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09" t="1216" r="2114" b="2108"/>
          <a:stretch/>
        </p:blipFill>
        <p:spPr bwMode="auto">
          <a:xfrm>
            <a:off x="1447800" y="1447800"/>
            <a:ext cx="6096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8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Fern Gametophyte 100X</a:t>
            </a:r>
            <a:endParaRPr lang="en-US" dirty="0"/>
          </a:p>
        </p:txBody>
      </p:sp>
      <p:pic>
        <p:nvPicPr>
          <p:cNvPr id="13314" name="Picture 2" descr="C:\Users\djokine\Documents\111-112 Manual\website 111\Seedless Plants\fern antheridi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83" t="1480" r="1775" b="2367"/>
          <a:stretch/>
        </p:blipFill>
        <p:spPr bwMode="auto">
          <a:xfrm>
            <a:off x="1447800" y="1371600"/>
            <a:ext cx="6248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8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t>
            </a:r>
            <a:r>
              <a:rPr lang="en-US" i="1" dirty="0" smtClean="0"/>
              <a:t>Spirogyra</a:t>
            </a:r>
            <a:r>
              <a:rPr lang="en-US" dirty="0" smtClean="0"/>
              <a:t> 100X</a:t>
            </a:r>
            <a:endParaRPr lang="en-US" i="1" dirty="0"/>
          </a:p>
        </p:txBody>
      </p:sp>
      <p:pic>
        <p:nvPicPr>
          <p:cNvPr id="6150" name="Picture 6" descr="http://www.luc.edu/biology/111/spirogyra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067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62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Live </a:t>
            </a:r>
            <a:r>
              <a:rPr lang="en-US" i="1" dirty="0" smtClean="0"/>
              <a:t>Spirogyra</a:t>
            </a:r>
            <a:r>
              <a:rPr lang="en-US" dirty="0" smtClean="0"/>
              <a:t> 400X</a:t>
            </a:r>
            <a:endParaRPr lang="en-US" i="1" dirty="0"/>
          </a:p>
        </p:txBody>
      </p:sp>
      <p:pic>
        <p:nvPicPr>
          <p:cNvPr id="6148" name="Picture 4" descr="http://www.luc.edu/biology/111/spirogyra40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05000" y="1752600"/>
            <a:ext cx="5067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6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Spirogyra</a:t>
            </a:r>
            <a:r>
              <a:rPr lang="en-US" dirty="0" smtClean="0"/>
              <a:t> 100X</a:t>
            </a:r>
            <a:endParaRPr lang="en-US" i="1" dirty="0"/>
          </a:p>
        </p:txBody>
      </p:sp>
      <p:pic>
        <p:nvPicPr>
          <p:cNvPr id="6146" name="Picture 2" descr="C:\Users\djokine\Documents\111-112 Manual\website 111\Protists\Spirogyra vegetativ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1227" t="1533" r="1842" b="1841"/>
          <a:stretch/>
        </p:blipFill>
        <p:spPr bwMode="auto">
          <a:xfrm>
            <a:off x="1524000" y="1600200"/>
            <a:ext cx="6019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56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Spirogyra</a:t>
            </a:r>
            <a:r>
              <a:rPr lang="en-US" dirty="0" smtClean="0"/>
              <a:t> Conjugation 100X</a:t>
            </a:r>
            <a:endParaRPr lang="en-US" i="1" dirty="0"/>
          </a:p>
        </p:txBody>
      </p:sp>
      <p:pic>
        <p:nvPicPr>
          <p:cNvPr id="7170" name="Picture 2" descr="C:\Users\djokine\Documents\111-112 Manual\website 111\Protists\Spirogyra conjugation.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951" r="782" b="1437"/>
          <a:stretch/>
        </p:blipFill>
        <p:spPr bwMode="auto">
          <a:xfrm>
            <a:off x="1143000" y="1376313"/>
            <a:ext cx="6577553" cy="51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9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Spirogyra</a:t>
            </a:r>
            <a:r>
              <a:rPr lang="en-US" dirty="0" smtClean="0"/>
              <a:t> </a:t>
            </a:r>
            <a:r>
              <a:rPr lang="en-US" dirty="0" err="1" smtClean="0"/>
              <a:t>Zygospores</a:t>
            </a:r>
            <a:r>
              <a:rPr lang="en-US" dirty="0" smtClean="0"/>
              <a:t> 100X</a:t>
            </a:r>
            <a:endParaRPr lang="en-US" i="1" dirty="0"/>
          </a:p>
        </p:txBody>
      </p:sp>
      <p:pic>
        <p:nvPicPr>
          <p:cNvPr id="8194" name="Picture 2" descr="C:\Users\djokine\Documents\111-112 Manual\website 111\Protists\Spirogyra zygospor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1672" t="610" r="627" b="1689"/>
          <a:stretch/>
        </p:blipFill>
        <p:spPr bwMode="auto">
          <a:xfrm>
            <a:off x="1295400" y="1371599"/>
            <a:ext cx="64770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9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Chara</a:t>
            </a:r>
            <a:r>
              <a:rPr lang="en-US" dirty="0" smtClean="0"/>
              <a:t> 40X</a:t>
            </a:r>
            <a:endParaRPr lang="en-US" i="1" dirty="0"/>
          </a:p>
        </p:txBody>
      </p:sp>
      <p:pic>
        <p:nvPicPr>
          <p:cNvPr id="2050" name="Picture 2" descr="C:\Users\djokine\Documents\111-112 Manual\website 111\Seedless Plants\Chara 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36" t="1515" r="1136" b="1515"/>
          <a:stretch/>
        </p:blipFill>
        <p:spPr bwMode="auto">
          <a:xfrm>
            <a:off x="1143000" y="1524000"/>
            <a:ext cx="6553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2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Chara</a:t>
            </a:r>
            <a:r>
              <a:rPr lang="en-US" dirty="0" smtClean="0"/>
              <a:t> 100X</a:t>
            </a:r>
            <a:endParaRPr lang="en-US" i="1" dirty="0"/>
          </a:p>
        </p:txBody>
      </p:sp>
      <p:pic>
        <p:nvPicPr>
          <p:cNvPr id="3074" name="Picture 2" descr="C:\Users\djokine\Documents\111-112 Manual\website 111\Seedless Plants\Chara 40X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149" t="1149" r="1149" b="1149"/>
          <a:stretch/>
        </p:blipFill>
        <p:spPr bwMode="auto">
          <a:xfrm>
            <a:off x="1295400" y="1295400"/>
            <a:ext cx="6477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10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200</Words>
  <Application>Microsoft Office PowerPoint</Application>
  <PresentationFormat>On-screen Show (4:3)</PresentationFormat>
  <Paragraphs>24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Exercise 6</vt:lpstr>
      <vt:lpstr>Labs 6 and 7 follow the evolutionary relationships among members of the Plant Kingdom, including their algal relatives. Lab 6 examines the plants that do not produce seeds. You should be able to classify these specimens into their respective phyla. As you look at these specimens and identify their parts, keep in mind the basic pattern of the alternation of generations and the changes that have occurred to allow plants to live on land. For example, in addition to identifying structure and function, ask yourself questions such as, "Is this structure part of a sporophyte or a gametophyte?“, “Are the cells haploid or diploid?” and "Are any of these structures adaptations to living on land?" </vt:lpstr>
      <vt:lpstr>Live Spirogyra 100X</vt:lpstr>
      <vt:lpstr> Live Spirogyra 400X</vt:lpstr>
      <vt:lpstr>Spirogyra 100X</vt:lpstr>
      <vt:lpstr>Spirogyra Conjugation 100X</vt:lpstr>
      <vt:lpstr>Spirogyra Zygospores 100X</vt:lpstr>
      <vt:lpstr>Chara 40X</vt:lpstr>
      <vt:lpstr>Chara 100X</vt:lpstr>
      <vt:lpstr>Living Moss</vt:lpstr>
      <vt:lpstr>Moss Gametophyte and Sporophyte</vt:lpstr>
      <vt:lpstr>Moss Male Gametophyte 40X</vt:lpstr>
      <vt:lpstr>Moss Antheridia 100X</vt:lpstr>
      <vt:lpstr>Moss Female Gametophyte</vt:lpstr>
      <vt:lpstr>Moss Archegonia</vt:lpstr>
      <vt:lpstr>Moss Capsule</vt:lpstr>
      <vt:lpstr>Fern Sporophyte</vt:lpstr>
      <vt:lpstr>Fern Sorus</vt:lpstr>
      <vt:lpstr>Fern Sorus cross section 100X</vt:lpstr>
      <vt:lpstr>Fern Sorus cross section 40X</vt:lpstr>
      <vt:lpstr>Fern Gametophyte 40X</vt:lpstr>
      <vt:lpstr>Fern Gametophyte 100X</vt:lpstr>
      <vt:lpstr>Fern Gametophyte 100X</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6</dc:title>
  <dc:creator>Jokinen, Diane</dc:creator>
  <cp:lastModifiedBy>Jokinen, Diane</cp:lastModifiedBy>
  <cp:revision>7</cp:revision>
  <dcterms:created xsi:type="dcterms:W3CDTF">2016-07-21T19:09:06Z</dcterms:created>
  <dcterms:modified xsi:type="dcterms:W3CDTF">2018-10-08T16:25:43Z</dcterms:modified>
</cp:coreProperties>
</file>